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7"/>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57" r:id="rId17"/>
    <p:sldId id="331" r:id="rId18"/>
    <p:sldId id="369" r:id="rId19"/>
    <p:sldId id="370" r:id="rId20"/>
    <p:sldId id="333" r:id="rId21"/>
    <p:sldId id="335" r:id="rId22"/>
    <p:sldId id="320" r:id="rId23"/>
    <p:sldId id="322" r:id="rId24"/>
    <p:sldId id="321" r:id="rId25"/>
    <p:sldId id="317" r:id="rId26"/>
    <p:sldId id="316" r:id="rId27"/>
    <p:sldId id="358" r:id="rId28"/>
    <p:sldId id="359" r:id="rId29"/>
    <p:sldId id="338" r:id="rId30"/>
    <p:sldId id="343" r:id="rId31"/>
    <p:sldId id="346" r:id="rId32"/>
    <p:sldId id="347" r:id="rId33"/>
    <p:sldId id="365" r:id="rId34"/>
    <p:sldId id="345" r:id="rId35"/>
    <p:sldId id="364" r:id="rId36"/>
    <p:sldId id="368" r:id="rId37"/>
    <p:sldId id="362" r:id="rId38"/>
    <p:sldId id="363" r:id="rId39"/>
    <p:sldId id="361" r:id="rId40"/>
    <p:sldId id="349" r:id="rId41"/>
    <p:sldId id="352" r:id="rId42"/>
    <p:sldId id="353" r:id="rId43"/>
    <p:sldId id="351" r:id="rId44"/>
    <p:sldId id="318" r:id="rId45"/>
    <p:sldId id="31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3" autoAdjust="0"/>
    <p:restoredTop sz="96395" autoAdjust="0"/>
  </p:normalViewPr>
  <p:slideViewPr>
    <p:cSldViewPr snapToGrid="0">
      <p:cViewPr>
        <p:scale>
          <a:sx n="110" d="100"/>
          <a:sy n="110" d="100"/>
        </p:scale>
        <p:origin x="-12" y="78"/>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04621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4214193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420208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6/22/2018 2:31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6/22/2018</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41"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6/22/2018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6920" y="1550433"/>
            <a:ext cx="11925080" cy="2886944"/>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Adam Brooks,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their backup and recovery of their solutions, not just individual components. They need a strategy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Want to insure they have the right breadth and depth of continuity protection. In the case of a lights-out event, they want to be able to control how the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373948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14350" indent="-514350">
              <a:lnSpc>
                <a:spcPct val="90000"/>
              </a:lnSpc>
              <a:spcAft>
                <a:spcPts val="600"/>
              </a:spcAft>
              <a:buFont typeface="+mj-lt"/>
              <a:buAutoNum type="arabicPeriod" startAt="3"/>
            </a:pP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3351687"/>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new solutions they are </a:t>
            </a:r>
            <a:r>
              <a:rPr lang="en-US" sz="2800" dirty="0" smtClean="0">
                <a:gradFill>
                  <a:gsLst>
                    <a:gs pos="2917">
                      <a:schemeClr val="tx1"/>
                    </a:gs>
                    <a:gs pos="30000">
                      <a:schemeClr val="tx1"/>
                    </a:gs>
                  </a:gsLst>
                  <a:lin ang="5400000" scaled="0"/>
                </a:gradFill>
              </a:rPr>
              <a:t>building, and </a:t>
            </a:r>
            <a:r>
              <a:rPr lang="en-US" sz="2800" dirty="0">
                <a:gradFill>
                  <a:gsLst>
                    <a:gs pos="2917">
                      <a:schemeClr val="tx1"/>
                    </a:gs>
                    <a:gs pos="30000">
                      <a:schemeClr val="tx1"/>
                    </a:gs>
                  </a:gsLst>
                  <a:lin ang="5400000" scaled="0"/>
                </a:gradFill>
              </a:rPr>
              <a:t>they want to set standards for how they are designed with BCDR in mind</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a:p>
            <a:pPr marL="514350" indent="-514350">
              <a:lnSpc>
                <a:spcPct val="90000"/>
              </a:lnSpc>
              <a:spcAft>
                <a:spcPts val="600"/>
              </a:spcAft>
              <a:buFont typeface="+mj-lt"/>
              <a:buAutoNum type="arabicPeriod" startAt="5"/>
            </a:pP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762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a:t>
            </a:r>
            <a:r>
              <a:rPr lang="en-US" sz="2800" dirty="0" smtClean="0">
                <a:gradFill>
                  <a:gsLst>
                    <a:gs pos="2917">
                      <a:schemeClr val="tx1"/>
                    </a:gs>
                    <a:gs pos="30000">
                      <a:schemeClr val="tx1"/>
                    </a:gs>
                  </a:gsLst>
                  <a:lin ang="5400000" scaled="0"/>
                </a:gradFill>
              </a:rPr>
              <a:t>fail-over</a:t>
            </a: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a:t>
            </a:r>
            <a:r>
              <a:rPr lang="en-US" sz="2800" dirty="0" smtClean="0">
                <a:gradFill>
                  <a:gsLst>
                    <a:gs pos="2917">
                      <a:schemeClr val="tx1"/>
                    </a:gs>
                    <a:gs pos="30000">
                      <a:schemeClr val="tx1"/>
                    </a:gs>
                  </a:gsLst>
                  <a:lin ang="5400000" scaled="0"/>
                </a:gradFill>
              </a:rPr>
              <a:t>desire</a:t>
            </a: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a:t>
            </a:r>
            <a:r>
              <a:rPr lang="en-US" sz="2800" dirty="0" smtClean="0">
                <a:gradFill>
                  <a:gsLst>
                    <a:gs pos="2917">
                      <a:schemeClr val="tx1"/>
                    </a:gs>
                    <a:gs pos="30000">
                      <a:schemeClr val="tx1"/>
                    </a:gs>
                  </a:gsLst>
                  <a:lin ang="5400000" scaled="0"/>
                </a:gradFill>
              </a:rPr>
              <a:t>secure</a:t>
            </a: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a:t>
            </a:r>
            <a:r>
              <a:rPr lang="en-US" sz="4900" dirty="0" smtClean="0">
                <a:solidFill>
                  <a:schemeClr val="tx1"/>
                </a:solidFill>
                <a:cs typeface="Segoe UI" panose="020B0502040204020203" pitchFamily="34" charset="0"/>
              </a:rPr>
              <a:t>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44374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smtClean="0">
                <a:gradFill>
                  <a:gsLst>
                    <a:gs pos="2917">
                      <a:schemeClr val="tx1"/>
                    </a:gs>
                    <a:gs pos="30000">
                      <a:schemeClr val="tx1"/>
                    </a:gs>
                  </a:gsLst>
                  <a:lin ang="5400000" scaled="0"/>
                </a:gradFill>
              </a:rPr>
              <a:t>and</a:t>
            </a:r>
            <a:endParaRPr lang="en-US" sz="3600" dirty="0">
              <a:gradFill>
                <a:gsLst>
                  <a:gs pos="2917">
                    <a:schemeClr val="tx1"/>
                  </a:gs>
                  <a:gs pos="30000">
                    <a:schemeClr val="tx1"/>
                  </a:gs>
                </a:gsLst>
                <a:lin ang="5400000" scaled="0"/>
              </a:gradFill>
            </a:endParaRPr>
          </a:p>
          <a:p>
            <a:pPr algn="ctr">
              <a:lnSpc>
                <a:spcPct val="90000"/>
              </a:lnSpc>
              <a:spcAft>
                <a:spcPts val="600"/>
              </a:spcAft>
            </a:pPr>
            <a:r>
              <a:rPr lang="en-US" sz="3600" dirty="0">
                <a:gradFill>
                  <a:gsLst>
                    <a:gs pos="2917">
                      <a:schemeClr val="tx1"/>
                    </a:gs>
                    <a:gs pos="30000">
                      <a:schemeClr val="tx1"/>
                    </a:gs>
                  </a:gsLst>
                  <a:lin ang="5400000" scaled="0"/>
                </a:gradFill>
              </a:rPr>
              <a:t>Third Party Back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4192231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980178"/>
            <a:ext cx="11437914" cy="592469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 </a:t>
            </a:r>
          </a:p>
          <a:p>
            <a:pPr>
              <a:lnSpc>
                <a:spcPct val="90000"/>
              </a:lnSpc>
              <a:spcAft>
                <a:spcPts val="600"/>
              </a:spcAft>
            </a:pPr>
            <a:r>
              <a:rPr lang="en-US" sz="2000" dirty="0"/>
              <a:t>In this workshop, the student will gain experience designing solutions using Azure business continuity and disaster recovery (BCDR) technologies. Three different types of environments will be examined. The first will consist of on-premises VMs running applications that will be migrated to Azure IaaS. Next, Azure IaaS applications that need to be failed over from either on-premises to Azure or between two Azure Regions. Finally, the use of automated failover technologies built into Azure PaaS services App Service and SQL Database will be used for PaaS applications.</a:t>
            </a:r>
          </a:p>
          <a:p>
            <a:endParaRPr lang="en-US" dirty="0"/>
          </a:p>
          <a:p>
            <a:pPr>
              <a:lnSpc>
                <a:spcPct val="90000"/>
              </a:lnSpc>
              <a:spcAft>
                <a:spcPts val="600"/>
              </a:spcAft>
            </a:pPr>
            <a:r>
              <a:rPr lang="en-US" sz="3600" dirty="0"/>
              <a:t>Learning Objectives</a:t>
            </a:r>
          </a:p>
          <a:p>
            <a:pPr marL="285750" lvl="0" indent="-285750">
              <a:buFont typeface="Arial" panose="020B0604020202020204" pitchFamily="34" charset="0"/>
              <a:buChar char="•"/>
            </a:pPr>
            <a:r>
              <a:rPr lang="en-US" sz="2000" dirty="0"/>
              <a:t>Understanding the different use cases for implementing Azure Site Recovery (ASR), for on-premises VM migration to Azure IaaS</a:t>
            </a:r>
          </a:p>
          <a:p>
            <a:pPr marL="285750" lvl="0" indent="-285750">
              <a:buFont typeface="Arial" panose="020B0604020202020204" pitchFamily="34" charset="0"/>
              <a:buChar char="•"/>
            </a:pPr>
            <a:r>
              <a:rPr lang="en-US" sz="2000" dirty="0"/>
              <a:t>Determine how to leverage various Azure technologies together to build a complex and robust IaaS BCDR plan this consists of using Azure Site Recovery, Azure Automation, Traffic Manager and SQL Server Always On Availability Groups (VMs), to failover and failback an Azure IaaS IIS application and database from one Azure Region to another</a:t>
            </a:r>
          </a:p>
          <a:p>
            <a:pPr marL="285750" lvl="0" indent="-285750">
              <a:buFont typeface="Arial" panose="020B0604020202020204" pitchFamily="34" charset="0"/>
              <a:buChar char="•"/>
            </a:pPr>
            <a:r>
              <a:rPr lang="en-US" sz="2000" dirty="0"/>
              <a:t>Design for high-availability and using BCDR techniques with Azure PaaS including Traffic Manager, SQL Database Failover Groups with Azure App Services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a:t>
            </a:r>
            <a:r>
              <a:rPr lang="en-US" sz="2000" dirty="0" smtClean="0">
                <a:latin typeface="Segoe UI Semilight" panose="020B0402040204020203" pitchFamily="34" charset="0"/>
                <a:cs typeface="Segoe UI Semilight" panose="020B0402040204020203" pitchFamily="34" charset="0"/>
              </a:rPr>
              <a:t>table</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a:t>
            </a:r>
            <a:r>
              <a:rPr lang="en-US" sz="2000" dirty="0" smtClean="0">
                <a:latin typeface="Segoe UI Semilight" panose="020B0402040204020203" pitchFamily="34" charset="0"/>
                <a:cs typeface="Segoe UI Semilight" panose="020B0402040204020203" pitchFamily="34" charset="0"/>
              </a:rPr>
              <a:t>customer</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a:t>
            </a:r>
            <a:r>
              <a:rPr lang="en-US" sz="2000" dirty="0" smtClean="0">
                <a:latin typeface="Segoe UI Semilight" panose="020B0402040204020203" pitchFamily="34" charset="0"/>
                <a:cs typeface="Segoe UI Semilight" panose="020B0402040204020203" pitchFamily="34" charset="0"/>
              </a:rPr>
              <a:t>customer</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a:t>
            </a:r>
            <a:r>
              <a:rPr lang="en-US" sz="2000" dirty="0" smtClean="0">
                <a:latin typeface="Segoe UI Semilight" panose="020B0402040204020203" pitchFamily="34" charset="0"/>
                <a:cs typeface="Segoe UI Semilight" panose="020B0402040204020203" pitchFamily="34" charset="0"/>
              </a:rPr>
              <a:t>study</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a:t>
            </a:r>
            <a:r>
              <a:rPr lang="en-US" sz="2000" dirty="0" smtClean="0">
                <a:latin typeface="Segoe UI Semilight" panose="020B0402040204020203" pitchFamily="34" charset="0"/>
                <a:cs typeface="Segoe UI Semilight" panose="020B0402040204020203" pitchFamily="34" charset="0"/>
              </a:rPr>
              <a:t>objection</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a:t>
            </a:r>
            <a:r>
              <a:rPr lang="en-US" sz="2000" dirty="0" smtClean="0">
                <a:latin typeface="Segoe UI Semilight" panose="020B0402040204020203" pitchFamily="34" charset="0"/>
                <a:cs typeface="Segoe UI Semilight" panose="020B0402040204020203" pitchFamily="34" charset="0"/>
              </a:rPr>
              <a:t>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smtClean="0">
                <a:solidFill>
                  <a:schemeClr val="tx1"/>
                </a:solidFill>
                <a:cs typeface="Segoe UI" panose="020B0502040204020203" pitchFamily="34" charset="0"/>
              </a:rPr>
              <a:t>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a:t>
            </a:r>
            <a:r>
              <a:rPr lang="en-US" sz="3600" dirty="0" smtClean="0"/>
              <a:t>Regions</a:t>
            </a:r>
            <a:endParaRPr lang="en-US" sz="3600" dirty="0"/>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smtClean="0">
                <a:solidFill>
                  <a:schemeClr val="tx1"/>
                </a:solidFill>
                <a:cs typeface="Segoe UI" panose="020B0502040204020203" pitchFamily="34" charset="0"/>
              </a:rPr>
              <a:t>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a:t>
            </a:r>
            <a:r>
              <a:rPr lang="en-US" sz="4400" dirty="0" smtClean="0">
                <a:solidFill>
                  <a:schemeClr val="tx1"/>
                </a:solidFill>
              </a:rPr>
              <a:t>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dirty="0"/>
              <a:t>Disaster </a:t>
            </a:r>
            <a:r>
              <a:rPr lang="en-US" sz="3600" dirty="0" smtClean="0"/>
              <a:t>Recovery</a:t>
            </a:r>
            <a:endParaRPr lang="en-US" sz="3600" dirty="0"/>
          </a:p>
          <a:p>
            <a:pPr lvl="2"/>
            <a:r>
              <a:rPr lang="en-US" sz="2800" dirty="0"/>
              <a:t>Azure Site Recovery will be the primary BCDR Servers that is used for DR by CI</a:t>
            </a:r>
          </a:p>
          <a:p>
            <a:pPr lvl="2"/>
            <a:r>
              <a:rPr lang="en-US" sz="2800" dirty="0"/>
              <a:t>The service will be used as a Migration </a:t>
            </a:r>
            <a:r>
              <a:rPr lang="en-US" sz="2800" dirty="0" smtClean="0"/>
              <a:t>Tool as </a:t>
            </a:r>
            <a:r>
              <a:rPr lang="en-US" sz="2800" dirty="0"/>
              <a:t>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dirty="0"/>
              <a:t>Solution Overview</a:t>
            </a:r>
          </a:p>
          <a:p>
            <a:pPr lvl="1"/>
            <a:r>
              <a:rPr lang="en-US" sz="2800" dirty="0"/>
              <a:t>Azure Site Recovery will be used to migrate the VMs to Azure</a:t>
            </a:r>
          </a:p>
          <a:p>
            <a:endParaRPr lang="en-US" sz="2800" dirty="0"/>
          </a:p>
          <a:p>
            <a:pPr marL="0" indent="0">
              <a:buNone/>
            </a:pPr>
            <a:r>
              <a:rPr lang="en-US" sz="3600" dirty="0"/>
              <a:t>DR Implementation</a:t>
            </a:r>
          </a:p>
          <a:p>
            <a:pPr lvl="1"/>
            <a:r>
              <a:rPr lang="en-US" sz="2800" dirty="0"/>
              <a:t>Once VMs are in Azure IaaS, they will be setup for Azure Region to Region failover using ASR</a:t>
            </a:r>
          </a:p>
          <a:p>
            <a:endParaRPr lang="en-US" sz="2800" dirty="0"/>
          </a:p>
          <a:p>
            <a:pPr marL="0" indent="0">
              <a:buNone/>
            </a:pPr>
            <a:r>
              <a:rPr lang="en-US" sz="3600"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smtClean="0">
                <a:solidFill>
                  <a:schemeClr val="tx1"/>
                </a:solidFill>
                <a:cs typeface="Segoe UI" panose="020B0502040204020203" pitchFamily="34" charset="0"/>
              </a:rPr>
              <a:t>Work </a:t>
            </a:r>
            <a:r>
              <a:rPr lang="en-US" sz="4000" dirty="0">
                <a:solidFill>
                  <a:schemeClr val="tx1"/>
                </a:solidFill>
                <a:cs typeface="Segoe UI" panose="020B0502040204020203" pitchFamily="34" charset="0"/>
              </a:rPr>
              <a:t>Group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smtClean="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656933"/>
          </a:xfrm>
        </p:spPr>
        <p:txBody>
          <a:bodyPr/>
          <a:lstStyle/>
          <a:p>
            <a:pPr marL="0" indent="0">
              <a:buNone/>
            </a:pPr>
            <a:r>
              <a:rPr lang="en-US" sz="3600" dirty="0"/>
              <a:t>Solution Overview</a:t>
            </a:r>
          </a:p>
          <a:p>
            <a:pPr lvl="1"/>
            <a:r>
              <a:rPr lang="en-US" sz="2800" dirty="0"/>
              <a:t>Azure IaaS</a:t>
            </a:r>
          </a:p>
          <a:p>
            <a:pPr lvl="1"/>
            <a:r>
              <a:rPr lang="en-US" sz="2800" dirty="0"/>
              <a:t>Traffic Manager</a:t>
            </a:r>
          </a:p>
          <a:p>
            <a:pPr lvl="1"/>
            <a:r>
              <a:rPr lang="en-US" sz="2800" dirty="0"/>
              <a:t>ASR will be used to migrate the VMs to Azure and protect Region to Region</a:t>
            </a:r>
          </a:p>
          <a:p>
            <a:pPr lvl="1"/>
            <a:r>
              <a:rPr lang="en-US" sz="2800" dirty="0"/>
              <a:t>For Applications remaining on-premises ASR will be used as a DR target with a failover and failback to Hyper-V</a:t>
            </a:r>
          </a:p>
          <a:p>
            <a:endParaRPr lang="en-US" sz="2800" dirty="0"/>
          </a:p>
          <a:p>
            <a:pPr marL="0" indent="0">
              <a:buNone/>
            </a:pPr>
            <a:r>
              <a:rPr lang="en-US" sz="3600"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dirty="0"/>
              <a:t>Region to Region Failover Implementation:</a:t>
            </a:r>
          </a:p>
          <a:p>
            <a:pPr lvl="1"/>
            <a:r>
              <a:rPr lang="en-US" sz="2800" dirty="0"/>
              <a:t>Migration to Azure be completed using a combination of Azure Site Recovery and SQL Always 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 click failovers in both direction and won’t involve any manual steps</a:t>
            </a:r>
          </a:p>
          <a:p>
            <a:pPr marL="0" indent="0">
              <a:buNone/>
            </a:pPr>
            <a:r>
              <a:rPr lang="en-US" sz="3600" dirty="0"/>
              <a:t>IaaS Configurations</a:t>
            </a:r>
          </a:p>
          <a:p>
            <a:pPr lvl="1"/>
            <a:r>
              <a:rPr lang="en-US" sz="2400" dirty="0"/>
              <a:t>Managed Disks, Availability Sets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dirty="0"/>
              <a:t>Traffic Manager</a:t>
            </a:r>
          </a:p>
          <a:p>
            <a:pPr lvl="1"/>
            <a:r>
              <a:rPr lang="en-US" sz="2400" dirty="0"/>
              <a:t>Priority traffic-routing method</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descr="&#10;Diagram of the HA &amp; BCDR solution: Enterprise Applications preferred solution.&#10;&#10;At this time, we are unable to capture all of the information in the diagram. Future versions of this course should address this.&#10;" title="Azure Region to Region preferred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24" y="1428570"/>
            <a:ext cx="9986113" cy="5340559"/>
          </a:xfrm>
          <a:prstGeom prst="rect">
            <a:avLst/>
          </a:prstGeom>
        </p:spPr>
      </p:pic>
    </p:spTree>
    <p:extLst>
      <p:ext uri="{BB962C8B-B14F-4D97-AF65-F5344CB8AC3E}">
        <p14:creationId xmlns:p14="http://schemas.microsoft.com/office/powerpoint/2010/main" val="122608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p:cNvGrpSpPr/>
          <p:nvPr/>
        </p:nvGrpSpPr>
        <p:grpSpPr>
          <a:xfrm>
            <a:off x="4975859" y="3779520"/>
            <a:ext cx="1002031" cy="640957"/>
            <a:chOff x="3200399" y="2007513"/>
            <a:chExt cx="1047136" cy="600164"/>
          </a:xfrm>
        </p:grpSpPr>
        <p:sp>
          <p:nvSpPr>
            <p:cNvPr id="5" name="Rectangle 4"/>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274141" y="2007513"/>
              <a:ext cx="89965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smtClean="0">
                  <a:gradFill>
                    <a:gsLst>
                      <a:gs pos="2917">
                        <a:schemeClr val="tx1"/>
                      </a:gs>
                      <a:gs pos="30000">
                        <a:schemeClr val="tx1"/>
                      </a:gs>
                    </a:gsLst>
                    <a:lin ang="5400000" scaled="0"/>
                  </a:gradFill>
                </a:rPr>
                <a:t>Express Route</a:t>
              </a:r>
              <a:endParaRPr lang="en-US" sz="1100" b="1" dirty="0" smtClean="0">
                <a:gradFill>
                  <a:gsLst>
                    <a:gs pos="2917">
                      <a:schemeClr val="tx1"/>
                    </a:gs>
                    <a:gs pos="30000">
                      <a:schemeClr val="tx1"/>
                    </a:gs>
                  </a:gsLst>
                  <a:lin ang="5400000" scaled="0"/>
                </a:gradFill>
              </a:endParaRPr>
            </a:p>
          </p:txBody>
        </p:sp>
      </p:grpSp>
      <p:grpSp>
        <p:nvGrpSpPr>
          <p:cNvPr id="7" name="Group 6"/>
          <p:cNvGrpSpPr/>
          <p:nvPr/>
        </p:nvGrpSpPr>
        <p:grpSpPr>
          <a:xfrm>
            <a:off x="7086601" y="3820313"/>
            <a:ext cx="1213056" cy="600164"/>
            <a:chOff x="3016428" y="2021196"/>
            <a:chExt cx="1415078" cy="592880"/>
          </a:xfrm>
        </p:grpSpPr>
        <p:sp>
          <p:nvSpPr>
            <p:cNvPr id="8" name="Rectangle 7"/>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016428" y="2021196"/>
              <a:ext cx="1415078" cy="592880"/>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smtClean="0">
                  <a:gradFill>
                    <a:gsLst>
                      <a:gs pos="2917">
                        <a:schemeClr val="tx1"/>
                      </a:gs>
                      <a:gs pos="30000">
                        <a:schemeClr val="tx1"/>
                      </a:gs>
                    </a:gsLst>
                    <a:lin ang="5400000" scaled="0"/>
                  </a:gradFill>
                </a:rPr>
                <a:t>SQL Cluster BCDRAOG</a:t>
              </a:r>
              <a:endParaRPr lang="en-US" sz="1100" b="1" dirty="0" smtClean="0">
                <a:gradFill>
                  <a:gsLst>
                    <a:gs pos="2917">
                      <a:schemeClr val="tx1"/>
                    </a:gs>
                    <a:gs pos="30000">
                      <a:schemeClr val="tx1"/>
                    </a:gs>
                  </a:gsLst>
                  <a:lin ang="5400000" scaled="0"/>
                </a:gradFill>
              </a:endParaRPr>
            </a:p>
          </p:txBody>
        </p:sp>
      </p:grpSp>
      <p:pic>
        <p:nvPicPr>
          <p:cNvPr id="10" name="Picture 9" descr="Diagram of the On-premises to Azure solution. &#10;&#10;At this time, we are unable to capture all of the information in the diagram. Future versions of this course should address this.&#10;&#10;&#10;" title="On-premises to Azure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78" y="1383994"/>
            <a:ext cx="9547163" cy="5432007"/>
          </a:xfrm>
          <a:prstGeom prst="rect">
            <a:avLst/>
          </a:prstGeom>
        </p:spPr>
      </p:pic>
    </p:spTree>
    <p:extLst>
      <p:ext uri="{BB962C8B-B14F-4D97-AF65-F5344CB8AC3E}">
        <p14:creationId xmlns:p14="http://schemas.microsoft.com/office/powerpoint/2010/main" val="103571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Solution Overview</a:t>
            </a:r>
          </a:p>
          <a:p>
            <a:pPr lvl="1"/>
            <a:r>
              <a:rPr lang="en-US" sz="2800" dirty="0"/>
              <a:t>Azure App Services</a:t>
            </a:r>
          </a:p>
          <a:p>
            <a:pPr lvl="1"/>
            <a:r>
              <a:rPr lang="en-US" sz="2800" dirty="0"/>
              <a:t>SQL Database</a:t>
            </a:r>
          </a:p>
          <a:p>
            <a:pPr lvl="1"/>
            <a:r>
              <a:rPr lang="en-US" sz="2800" dirty="0"/>
              <a:t>Traffic Manager</a:t>
            </a:r>
          </a:p>
          <a:p>
            <a:pPr marL="0" indent="0">
              <a:buNone/>
            </a:pPr>
            <a:r>
              <a:rPr lang="en-US" sz="3600"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dirty="0"/>
              <a:t>SQL Database</a:t>
            </a:r>
          </a:p>
          <a:p>
            <a:pPr lvl="1"/>
            <a:r>
              <a:rPr lang="en-US" sz="2800" dirty="0">
                <a:latin typeface="+mn-lt"/>
              </a:rPr>
              <a:t>The SQL Database will be implemented using Failover Groups</a:t>
            </a:r>
          </a:p>
          <a:p>
            <a:pPr lvl="1"/>
            <a:r>
              <a:rPr lang="en-US" sz="2800" dirty="0">
                <a:latin typeface="+mn-lt"/>
              </a:rPr>
              <a:t>Allows for geo-replication with a single listener name like the SQL Always 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dirty="0"/>
              <a:t>Azure 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At this time, we are unable to capture all of the information in the diagram. Future versions of this course should address thi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solidFill>
                  <a:schemeClr val="tx1"/>
                </a:solidFill>
                <a:cs typeface="Segoe UI" panose="020B0502040204020203" pitchFamily="34" charset="0"/>
              </a:rPr>
              <a:t>Preferred </a:t>
            </a:r>
            <a:r>
              <a:rPr lang="en-US" sz="4900" dirty="0">
                <a:solidFill>
                  <a:schemeClr val="tx1"/>
                </a:solidFill>
              </a:rPr>
              <a:t>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Using ASR CI will be able to handle all of their own DR.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providing services globally from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 and business and regulatory pressure for lack of BCDR implementations</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Azure has support for third party backup providers through the Azure Marketplace. It’s possible to both backup VMs using these tools by deploying them to Azure IaaS or by extending the backup infrastructure to use the Azure cloud as an archive target.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Naomi Sharp –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Naomi Sharp,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1854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r>
              <a:rPr lang="en-US" sz="3600" dirty="0" smtClean="0">
                <a:gradFill>
                  <a:gsLst>
                    <a:gs pos="2917">
                      <a:schemeClr val="tx1"/>
                    </a:gs>
                    <a:gs pos="30000">
                      <a:schemeClr val="tx1"/>
                    </a:gs>
                  </a:gsLst>
                  <a:lin ang="5400000" scaled="0"/>
                </a:gradFill>
              </a:rPr>
              <a:t>:</a:t>
            </a:r>
            <a:br>
              <a:rPr lang="en-US" sz="3600" dirty="0" smtClean="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t>
            </a:r>
            <a:r>
              <a:rPr lang="en-US" sz="3600" dirty="0" smtClean="0">
                <a:gradFill>
                  <a:gsLst>
                    <a:gs pos="2917">
                      <a:schemeClr val="tx1"/>
                    </a:gs>
                    <a:gs pos="30000">
                      <a:schemeClr val="tx1"/>
                    </a:gs>
                  </a:gsLst>
                  <a:lin ang="5400000" scaled="0"/>
                </a:gradFill>
              </a:rPr>
              <a:t>Applications</a:t>
            </a:r>
            <a:endParaRPr lang="en-US" sz="2400" dirty="0" smtClean="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smtClean="0"/>
              <a:t>These </a:t>
            </a:r>
            <a:r>
              <a:rPr lang="en-US" sz="2400" dirty="0"/>
              <a:t>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a:t>
            </a:r>
            <a:r>
              <a:rPr lang="en-US" sz="2400" dirty="0" smtClean="0"/>
              <a:t>capabilities</a:t>
            </a:r>
            <a:endParaRPr lang="en-US" sz="2400" dirty="0"/>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t>
            </a:r>
            <a:r>
              <a:rPr lang="en-US" sz="3600" dirty="0" smtClean="0">
                <a:gradFill>
                  <a:gsLst>
                    <a:gs pos="2917">
                      <a:schemeClr val="tx1"/>
                    </a:gs>
                    <a:gs pos="30000">
                      <a:schemeClr val="tx1"/>
                    </a:gs>
                  </a:gsLst>
                  <a:lin ang="5400000" scaled="0"/>
                </a:gradFill>
              </a:rPr>
              <a:t>Applications</a:t>
            </a:r>
            <a:endParaRPr lang="en-US" sz="36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DR capabilities for this implementations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 to 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281172"/>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t>
            </a:r>
            <a:r>
              <a:rPr lang="en-US" sz="3600" dirty="0" smtClean="0">
                <a:gradFill>
                  <a:gsLst>
                    <a:gs pos="2917">
                      <a:schemeClr val="tx1"/>
                    </a:gs>
                    <a:gs pos="30000">
                      <a:schemeClr val="tx1"/>
                    </a:gs>
                  </a:gsLst>
                  <a:lin ang="5400000" scaled="0"/>
                </a:gradFill>
              </a:rPr>
              <a:t>Applications</a:t>
            </a:r>
            <a:endParaRPr lang="en-US" sz="36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These applications primarily service their external customers and the mobile agents. These include applications for consumers and their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Need to understand how SQL Database should be setup along with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2815</Words>
  <Application>Microsoft Office PowerPoint</Application>
  <PresentationFormat>Widescreen</PresentationFormat>
  <Paragraphs>303</Paragraphs>
  <Slides>42</Slides>
  <Notes>42</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42</vt:i4>
      </vt:variant>
    </vt:vector>
  </HeadingPairs>
  <TitlesOfParts>
    <vt:vector size="5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2018-03-30T03:19:18Z</dcterms:created>
  <dcterms:modified xsi:type="dcterms:W3CDTF">2018-06-25T18:21:56Z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